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44" r:id="rId1"/>
    <p:sldMasterId id="2147483951" r:id="rId2"/>
    <p:sldMasterId id="2147483968" r:id="rId3"/>
    <p:sldMasterId id="2147484046" r:id="rId4"/>
    <p:sldMasterId id="2147484077" r:id="rId5"/>
    <p:sldMasterId id="2147484107" r:id="rId6"/>
  </p:sldMasterIdLst>
  <p:sldIdLst>
    <p:sldId id="256" r:id="rId7"/>
    <p:sldId id="257" r:id="rId8"/>
    <p:sldId id="258" r:id="rId9"/>
    <p:sldId id="259"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tableStyles" Target="tableStyles.xml"/><Relationship Id="rId10"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5.xml"/><Relationship Id="rId1" Type="http://schemas.openxmlformats.org/officeDocument/2006/relationships/audio" Target="../media/audio1.wav"/><Relationship Id="rId4"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audio" Target="../media/audio1.wav"/></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D0D56-5EA6-47A2-9125-82A292E160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33719A-4B05-4879-926F-40AB2F81AD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11C145-3C0E-4DF8-8521-FDC9DFC7A85A}"/>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4E23FA58-D5BD-4E80-BC9B-A43353FE95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C550C-8052-4907-8C6E-12EFFFD67089}"/>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5495662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E541-F4AB-46CB-95A2-4AD125133F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326568-E6E6-4EB4-AF37-531C8E3250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EE760-2112-487C-A849-B24996722C71}"/>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BC7AE620-A7C0-4916-ACF9-9A0696DB39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07DEA-F090-4135-AB61-4D3E814760A7}"/>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8912243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8262-0069-420F-A0AD-9FC6D745BA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6F95D7-4D3B-43D2-9EAE-F3614DD7D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BB7386-E4A8-42BD-9247-80A961165C87}"/>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90DA925F-1E9B-4658-976B-50638C56B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B6EB0-CE74-412C-BFCA-7D870A927DE8}"/>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8151528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001C9-3EBE-4F5A-BF82-91870A7B10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5B72F3-B807-4787-9D2A-53C7763BFE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CDBB9C-E2F1-40E9-9EB6-017BF987D2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E03C2E-3383-48CB-81B9-85E1603001CE}"/>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a:extLst>
              <a:ext uri="{FF2B5EF4-FFF2-40B4-BE49-F238E27FC236}">
                <a16:creationId xmlns:a16="http://schemas.microsoft.com/office/drawing/2014/main" id="{96A9A29C-1A14-47F7-AC2C-23AD4D0EA4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EDA84E-0E08-4FDA-AF53-C7255C08DA8D}"/>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2596757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29F4-3174-4132-964B-BBC3E7E142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0E6840-FFAD-407F-BE89-4579601C3B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85914F-8D7B-42A2-889A-B952871737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92157C-4ADE-4B9E-8854-ADB551DC2B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20AE08-9DDB-4A3F-A8DD-B9686212C7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6C4266-A4D2-4085-AD24-2AC9A8C1137F}"/>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8" name="Footer Placeholder 7">
            <a:extLst>
              <a:ext uri="{FF2B5EF4-FFF2-40B4-BE49-F238E27FC236}">
                <a16:creationId xmlns:a16="http://schemas.microsoft.com/office/drawing/2014/main" id="{41754D0E-1E32-48F3-820A-1DEF9220E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ED0F93-F875-442F-8FF6-6156C530E100}"/>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6557799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1194B-6D69-4A62-8559-8D4C89126B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4203B8-3ED4-4FF4-9C11-E202EB2520B1}"/>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3">
            <a:extLst>
              <a:ext uri="{FF2B5EF4-FFF2-40B4-BE49-F238E27FC236}">
                <a16:creationId xmlns:a16="http://schemas.microsoft.com/office/drawing/2014/main" id="{5B5D1F7B-D9EE-42E0-A357-D720BC136C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710F0A-79CA-470A-8FCC-987AE0D89F09}"/>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9490778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525725-18A7-426C-A8E2-17E14DD0F7AF}"/>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3" name="Footer Placeholder 2">
            <a:extLst>
              <a:ext uri="{FF2B5EF4-FFF2-40B4-BE49-F238E27FC236}">
                <a16:creationId xmlns:a16="http://schemas.microsoft.com/office/drawing/2014/main" id="{10ACBA2E-D4E2-44A2-8C05-55A87D28C8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7FA55F-C56F-4674-8400-E88F90212B81}"/>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0718754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6CE1D-0402-4732-8DD2-53B3F43C3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BA8AF0-9236-4523-AEF9-B6622581A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03A740-B140-43EB-8B28-03B8925791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CD4FD5-5DC1-41B6-A2F5-AE5F4F1EAAFB}"/>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a:extLst>
              <a:ext uri="{FF2B5EF4-FFF2-40B4-BE49-F238E27FC236}">
                <a16:creationId xmlns:a16="http://schemas.microsoft.com/office/drawing/2014/main" id="{2B462107-8A11-4B7E-9962-7B5D3FEDA1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7F4D7-B08C-4CF1-92D2-6E3A89D3C0C0}"/>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3615139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F1F1-1571-44F2-9080-A2D2FD16E9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15FE14-FFEC-4D98-B053-A313F6DDD6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24937D-B59B-42F2-B8E7-8FBD4AE3F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92864-FA9C-4376-8B48-DB734506DE67}"/>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a:extLst>
              <a:ext uri="{FF2B5EF4-FFF2-40B4-BE49-F238E27FC236}">
                <a16:creationId xmlns:a16="http://schemas.microsoft.com/office/drawing/2014/main" id="{D8D81EEA-4823-482D-87FB-0789178CC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2FD4F8-6F48-4BA1-9787-5FA9ED56D55B}"/>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6766939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74C8C-9201-46C8-8DDB-02E9D55F60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75B5BB-D006-4A3B-84D0-03032E9559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D6757-ECFF-421C-9B5B-2CB9E4FE7CAE}"/>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4971EDF1-FABC-4737-B497-ECCE9E3A8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E32B1B-9465-4C3A-AB3D-0BC18EBC1E30}"/>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181539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E7A24A-D4DA-43FA-A332-77250F1902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561457-62A2-48EC-800A-D1A8FE0235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6E22F-1776-447C-B7CF-6AAE3A14ECEC}"/>
              </a:ext>
            </a:extLst>
          </p:cNvPr>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48BA2CFD-84F6-478D-9748-5736992ED3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985DB9-DACC-4706-AA6A-DFC4577DFF06}"/>
              </a:ext>
            </a:extLst>
          </p:cNvPr>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8056392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1784156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9268124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1859244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8889734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C049E1-4914-4757-9B94-D512C7D18275}"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277953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C049E1-4914-4757-9B94-D512C7D18275}"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6233012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049E1-4914-4757-9B94-D512C7D18275}"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5903827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2720443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1012751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6182416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274753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529012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64334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3179507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0509784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568376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294733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717472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625880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4130127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C6DB9F-15C6-4789-A6D8-A5E040F4C347}"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0272354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3909574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6DB9F-15C6-4789-A6D8-A5E040F4C347}"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2040198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2429301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9308183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906975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7885525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1141271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4049139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2C6DB9F-15C6-4789-A6D8-A5E040F4C347}"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2379384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2C6DB9F-15C6-4789-A6D8-A5E040F4C347}" type="datetimeFigureOut">
              <a:rPr lang="en-US" smtClean="0"/>
              <a:t>12/20/2019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2642312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1572608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1609863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DADD5776-4775-4EE9-9E0F-49EE710A4358}"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6957904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15:guide id="1" orient="horz" pos="405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27006617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DADD5776-4775-4EE9-9E0F-49EE710A4358}"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98083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1137017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72A67E-40DE-41D1-A031-6AACE5F482B2}"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21194307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72A67E-40DE-41D1-A031-6AACE5F482B2}"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37641122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CC72A67E-40DE-41D1-A031-6AACE5F482B2}"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20496900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15:guide id="1" pos="540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DADD5776-4775-4EE9-9E0F-49EE710A4358}" type="slidenum">
              <a:rPr lang="en-US" smtClean="0"/>
              <a:t>‹#›</a:t>
            </a:fld>
            <a:endParaRPr lang="en-US"/>
          </a:p>
        </p:txBody>
      </p:sp>
    </p:spTree>
    <p:extLst>
      <p:ext uri="{BB962C8B-B14F-4D97-AF65-F5344CB8AC3E}">
        <p14:creationId xmlns:p14="http://schemas.microsoft.com/office/powerpoint/2010/main" val="4211976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15:guide id="1" pos="540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DADD5776-4775-4EE9-9E0F-49EE710A4358}" type="slidenum">
              <a:rPr lang="en-US" smtClean="0"/>
              <a:t>‹#›</a:t>
            </a:fld>
            <a:endParaRPr lang="en-US"/>
          </a:p>
        </p:txBody>
      </p:sp>
    </p:spTree>
    <p:extLst>
      <p:ext uri="{BB962C8B-B14F-4D97-AF65-F5344CB8AC3E}">
        <p14:creationId xmlns:p14="http://schemas.microsoft.com/office/powerpoint/2010/main" val="15635232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34338438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DADD5776-4775-4EE9-9E0F-49EE710A4358}"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5592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11142231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38057695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39636715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1123900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72A67E-40DE-41D1-A031-6AACE5F482B2}"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10590020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72A67E-40DE-41D1-A031-6AACE5F482B2}"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26329612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CC72A67E-40DE-41D1-A031-6AACE5F482B2}" type="datetimeFigureOut">
              <a:rPr lang="en-US" smtClean="0"/>
              <a:t>12/20/2019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707536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1880707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72A67E-40DE-41D1-A031-6AACE5F482B2}"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38099151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4181930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8019443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38EFA4F-B363-4FCD-9F3C-0FCF1E1896C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125662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1439307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0486832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6971077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DD5776-4775-4EE9-9E0F-49EE710A4358}" type="slidenum">
              <a:rPr lang="en-US" smtClean="0"/>
              <a:t>‹#›</a:t>
            </a:fld>
            <a:endParaRPr lang="en-US"/>
          </a:p>
        </p:txBody>
      </p:sp>
    </p:spTree>
    <p:extLst>
      <p:ext uri="{BB962C8B-B14F-4D97-AF65-F5344CB8AC3E}">
        <p14:creationId xmlns:p14="http://schemas.microsoft.com/office/powerpoint/2010/main" val="24401766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C72A67E-40DE-41D1-A031-6AACE5F482B2}" type="datetimeFigureOut">
              <a:rPr lang="en-US" smtClean="0"/>
              <a:t>12/20/2019</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DADD5776-4775-4EE9-9E0F-49EE710A4358}" type="slidenum">
              <a:rPr lang="en-US" smtClean="0"/>
              <a:t>‹#›</a:t>
            </a:fld>
            <a:endParaRPr lang="en-US"/>
          </a:p>
        </p:txBody>
      </p:sp>
    </p:spTree>
    <p:extLst>
      <p:ext uri="{BB962C8B-B14F-4D97-AF65-F5344CB8AC3E}">
        <p14:creationId xmlns:p14="http://schemas.microsoft.com/office/powerpoint/2010/main" val="2601181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6545073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8484938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4567779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8201072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C049E1-4914-4757-9B94-D512C7D18275}" type="datetimeFigureOut">
              <a:rPr lang="en-US" smtClean="0"/>
              <a:t>12/20/2019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8932571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5056008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14209313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40690612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C049E1-4914-4757-9B94-D512C7D18275}"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21344560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C6DB9F-15C6-4789-A6D8-A5E040F4C347}" type="datetimeFigureOut">
              <a:rPr lang="en-US" smtClean="0"/>
              <a:t>12/20/2019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17166500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1245543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447126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35501600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59995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C6DB9F-15C6-4789-A6D8-A5E040F4C347}" type="datetimeFigureOut">
              <a:rPr lang="en-US" smtClean="0"/>
              <a:t>12/20/2019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8EFA4F-B363-4FCD-9F3C-0FCF1E1896C2}" type="slidenum">
              <a:rPr lang="en-US" smtClean="0"/>
              <a:t>‹#›</a:t>
            </a:fld>
            <a:endParaRPr lang="en-US"/>
          </a:p>
        </p:txBody>
      </p:sp>
    </p:spTree>
    <p:extLst>
      <p:ext uri="{BB962C8B-B14F-4D97-AF65-F5344CB8AC3E}">
        <p14:creationId xmlns:p14="http://schemas.microsoft.com/office/powerpoint/2010/main" val="42173272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32024906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C049E1-4914-4757-9B94-D512C7D18275}" type="datetimeFigureOut">
              <a:rPr lang="en-US" smtClean="0"/>
              <a:t>12/20/2019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BD2099-EC51-4F05-B90D-4EA5319D8B25}" type="slidenum">
              <a:rPr lang="en-US" smtClean="0"/>
              <a:t>‹#›</a:t>
            </a:fld>
            <a:endParaRPr lang="en-US"/>
          </a:p>
        </p:txBody>
      </p:sp>
    </p:spTree>
    <p:extLst>
      <p:ext uri="{BB962C8B-B14F-4D97-AF65-F5344CB8AC3E}">
        <p14:creationId xmlns:p14="http://schemas.microsoft.com/office/powerpoint/2010/main" val="8152499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 name="wind.wav"/>
          </p:stSnd>
        </p:sndAc>
      </p:transition>
    </mc:Choice>
    <mc:Fallback>
      <p:transition spd="slow" advClick="0" advTm="10000">
        <p:fade/>
        <p:sndAc>
          <p:stSnd>
            <p:snd r:embed="rId1" name="wind.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audio" Target="../media/audio1.wav"/><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1.jpe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audio" Target="../media/audio1.wav"/><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audio" Target="../media/audio1.wav"/><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theme" Target="../theme/theme5.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image" Target="../media/image2.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audio" Target="../media/audio1.wav"/><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theme" Target="../theme/theme6.xml"/><Relationship Id="rId3" Type="http://schemas.openxmlformats.org/officeDocument/2006/relationships/slideLayout" Target="../slideLayouts/slideLayout75.xml"/><Relationship Id="rId21" Type="http://schemas.openxmlformats.org/officeDocument/2006/relationships/image" Target="../media/image6.png"/><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image" Target="../media/image5.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image" Target="../media/image8.png"/><Relationship Id="rId10" Type="http://schemas.openxmlformats.org/officeDocument/2006/relationships/slideLayout" Target="../slideLayouts/slideLayout82.xml"/><Relationship Id="rId19" Type="http://schemas.openxmlformats.org/officeDocument/2006/relationships/audio" Target="../media/audio1.wav"/><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C41601-BD96-4FA7-BBDB-44DA73934B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BC769C-FD38-4A96-A91A-D26215B675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68E63-6A71-4ECC-8729-741114FC99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6DB9F-15C6-4789-A6D8-A5E040F4C347}" type="datetimeFigureOut">
              <a:rPr lang="en-US" smtClean="0"/>
              <a:t>12/20/2019</a:t>
            </a:fld>
            <a:endParaRPr lang="en-US"/>
          </a:p>
        </p:txBody>
      </p:sp>
      <p:sp>
        <p:nvSpPr>
          <p:cNvPr id="5" name="Footer Placeholder 4">
            <a:extLst>
              <a:ext uri="{FF2B5EF4-FFF2-40B4-BE49-F238E27FC236}">
                <a16:creationId xmlns:a16="http://schemas.microsoft.com/office/drawing/2014/main" id="{D07A0384-CF48-40D8-A19E-0E2B11DEF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505004-0559-4A86-98E3-682E9900A9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EFA4F-B363-4FCD-9F3C-0FCF1E1896C2}" type="slidenum">
              <a:rPr lang="en-US" smtClean="0"/>
              <a:t>‹#›</a:t>
            </a:fld>
            <a:endParaRPr lang="en-US"/>
          </a:p>
        </p:txBody>
      </p:sp>
    </p:spTree>
    <p:extLst>
      <p:ext uri="{BB962C8B-B14F-4D97-AF65-F5344CB8AC3E}">
        <p14:creationId xmlns:p14="http://schemas.microsoft.com/office/powerpoint/2010/main" val="373403327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3" name="wind.wav"/>
          </p:stSnd>
        </p:sndAc>
      </p:transition>
    </mc:Choice>
    <mc:Fallback>
      <p:transition spd="slow" advClick="0" advTm="10000">
        <p:fade/>
        <p:sndAc>
          <p:stSnd>
            <p:snd r:embed="rId13" name="wind.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38EFA4F-B363-4FCD-9F3C-0FCF1E1896C2}" type="slidenum">
              <a:rPr lang="en-US" smtClean="0"/>
              <a:t>‹#›</a:t>
            </a:fld>
            <a:endParaRPr lang="en-US"/>
          </a:p>
        </p:txBody>
      </p:sp>
    </p:spTree>
    <p:extLst>
      <p:ext uri="{BB962C8B-B14F-4D97-AF65-F5344CB8AC3E}">
        <p14:creationId xmlns:p14="http://schemas.microsoft.com/office/powerpoint/2010/main" val="1147666419"/>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 id="2147483963" r:id="rId12"/>
    <p:sldLayoutId id="2147483964" r:id="rId13"/>
    <p:sldLayoutId id="2147483965" r:id="rId14"/>
    <p:sldLayoutId id="2147483966" r:id="rId15"/>
    <p:sldLayoutId id="2147483967" r:id="rId16"/>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8" name="wind.wav"/>
          </p:stSnd>
        </p:sndAc>
      </p:transition>
    </mc:Choice>
    <mc:Fallback>
      <p:transition spd="slow" advClick="0" advTm="10000">
        <p:fade/>
        <p:sndAc>
          <p:stSnd>
            <p:snd r:embed="rId18" name="wind.wav"/>
          </p:stSnd>
        </p:sndAc>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38EFA4F-B363-4FCD-9F3C-0FCF1E1896C2}" type="slidenum">
              <a:rPr lang="en-US" smtClean="0"/>
              <a:t>‹#›</a:t>
            </a:fld>
            <a:endParaRPr lang="en-US"/>
          </a:p>
        </p:txBody>
      </p:sp>
    </p:spTree>
    <p:extLst>
      <p:ext uri="{BB962C8B-B14F-4D97-AF65-F5344CB8AC3E}">
        <p14:creationId xmlns:p14="http://schemas.microsoft.com/office/powerpoint/2010/main" val="3756957921"/>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9" name="wind.wav"/>
          </p:stSnd>
        </p:sndAc>
      </p:transition>
    </mc:Choice>
    <mc:Fallback>
      <p:transition spd="slow" advClick="0" advTm="10000">
        <p:fade/>
        <p:sndAc>
          <p:stSnd>
            <p:snd r:embed="rId19" name="wind.wav"/>
          </p:stSnd>
        </p:sndAc>
      </p:transition>
    </mc:Fallback>
  </mc:AlternateConten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638EFA4F-B363-4FCD-9F3C-0FCF1E1896C2}"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319558"/>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3" name="wind.wav"/>
          </p:stSnd>
        </p:sndAc>
      </p:transition>
    </mc:Choice>
    <mc:Fallback>
      <p:transition spd="slow" advClick="0" advTm="10000">
        <p:fade/>
        <p:sndAc>
          <p:stSnd>
            <p:snd r:embed="rId13" name="wind.wav"/>
          </p:stSnd>
        </p:sndAc>
      </p:transition>
    </mc:Fallback>
  </mc:AlternateConten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38EFA4F-B363-4FCD-9F3C-0FCF1E1896C2}" type="slidenum">
              <a:rPr lang="en-US" smtClean="0"/>
              <a:t>‹#›</a:t>
            </a:fld>
            <a:endParaRPr lang="en-US"/>
          </a:p>
        </p:txBody>
      </p:sp>
    </p:spTree>
    <p:extLst>
      <p:ext uri="{BB962C8B-B14F-4D97-AF65-F5344CB8AC3E}">
        <p14:creationId xmlns:p14="http://schemas.microsoft.com/office/powerpoint/2010/main" val="2800798919"/>
      </p:ext>
    </p:extLst>
  </p:cSld>
  <p:clrMap bg1="dk1" tx1="lt1" bg2="dk2" tx2="lt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 id="2147484089" r:id="rId12"/>
    <p:sldLayoutId id="2147484090" r:id="rId13"/>
    <p:sldLayoutId id="2147484091" r:id="rId14"/>
    <p:sldLayoutId id="2147484092" r:id="rId15"/>
    <p:sldLayoutId id="2147484093" r:id="rId16"/>
    <p:sldLayoutId id="2147484094" r:id="rId17"/>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9" name="wind.wav"/>
          </p:stSnd>
        </p:sndAc>
      </p:transition>
    </mc:Choice>
    <mc:Fallback>
      <p:transition spd="slow" advClick="0" advTm="10000">
        <p:fade/>
        <p:sndAc>
          <p:stSnd>
            <p:snd r:embed="rId19" name="wind.wav"/>
          </p:stSnd>
        </p:sndAc>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C6DB9F-15C6-4789-A6D8-A5E040F4C347}" type="datetimeFigureOut">
              <a:rPr lang="en-US" smtClean="0"/>
              <a:t>12/20/2019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8EFA4F-B363-4FCD-9F3C-0FCF1E1896C2}" type="slidenum">
              <a:rPr lang="en-US" smtClean="0"/>
              <a:t>‹#›</a:t>
            </a:fld>
            <a:endParaRPr lang="en-US"/>
          </a:p>
        </p:txBody>
      </p:sp>
    </p:spTree>
    <p:extLst>
      <p:ext uri="{BB962C8B-B14F-4D97-AF65-F5344CB8AC3E}">
        <p14:creationId xmlns:p14="http://schemas.microsoft.com/office/powerpoint/2010/main" val="1734444685"/>
      </p:ext>
    </p:extLst>
  </p:cSld>
  <p:clrMap bg1="dk1" tx1="lt1" bg2="dk2" tx2="lt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 id="2147484119" r:id="rId12"/>
    <p:sldLayoutId id="2147484120" r:id="rId13"/>
    <p:sldLayoutId id="2147484121" r:id="rId14"/>
    <p:sldLayoutId id="2147484122" r:id="rId15"/>
    <p:sldLayoutId id="2147484123" r:id="rId16"/>
    <p:sldLayoutId id="2147484124" r:id="rId17"/>
  </p:sldLayoutIdLst>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19" name="wind.wav"/>
          </p:stSnd>
        </p:sndAc>
      </p:transition>
    </mc:Choice>
    <mc:Fallback>
      <p:transition spd="slow" advClick="0" advTm="10000">
        <p:fade/>
        <p:sndAc>
          <p:stSnd>
            <p:snd r:embed="rId19" name="wind.wav"/>
          </p:stSnd>
        </p:sndAc>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hyperlink" Target="https://www.investopedia.com/terms/c/consumer-spending.asp" TargetMode="External"/><Relationship Id="rId2" Type="http://schemas.openxmlformats.org/officeDocument/2006/relationships/audio" Target="../media/audio1.wav"/><Relationship Id="rId1" Type="http://schemas.openxmlformats.org/officeDocument/2006/relationships/slideLayout" Target="../slideLayouts/slideLayout19.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8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090D1-EAC2-4093-A31E-05ABED840EA8}"/>
              </a:ext>
            </a:extLst>
          </p:cNvPr>
          <p:cNvSpPr>
            <a:spLocks noGrp="1"/>
          </p:cNvSpPr>
          <p:nvPr>
            <p:ph type="ctrTitle"/>
          </p:nvPr>
        </p:nvSpPr>
        <p:spPr/>
        <p:txBody>
          <a:bodyPr/>
          <a:lstStyle/>
          <a:p>
            <a:pPr algn="ctr"/>
            <a:r>
              <a:rPr lang="en-US" sz="3200" dirty="0"/>
              <a:t>Analysis of marketing strategy of the brand</a:t>
            </a:r>
            <a:br>
              <a:rPr lang="en-US" sz="3200" dirty="0"/>
            </a:br>
            <a:r>
              <a:rPr lang="en-US" sz="3200" dirty="0" err="1"/>
              <a:t>Napolact</a:t>
            </a:r>
            <a:r>
              <a:rPr lang="en-US" sz="3200" dirty="0"/>
              <a:t> in the Romania market</a:t>
            </a:r>
            <a:br>
              <a:rPr lang="en-US" sz="3200" dirty="0"/>
            </a:br>
            <a:r>
              <a:rPr lang="ro-RO" sz="3200" i="1" dirty="0"/>
              <a:t>– BIO strategy –</a:t>
            </a:r>
            <a:br>
              <a:rPr lang="en-US" sz="3200" dirty="0"/>
            </a:br>
            <a:endParaRPr lang="en-US" sz="3200" dirty="0"/>
          </a:p>
        </p:txBody>
      </p:sp>
    </p:spTree>
    <p:extLst>
      <p:ext uri="{BB962C8B-B14F-4D97-AF65-F5344CB8AC3E}">
        <p14:creationId xmlns:p14="http://schemas.microsoft.com/office/powerpoint/2010/main" val="13261380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Tm="10000">
        <p15:prstTrans prst="origami"/>
        <p:sndAc>
          <p:stSnd>
            <p:snd r:embed="rId2" name="wind.wav"/>
          </p:stSnd>
        </p:sndAc>
      </p:transition>
    </mc:Choice>
    <mc:Fallback>
      <p:transition spd="slow" advTm="10000">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2753-5105-4DF9-A545-106A04DED6F5}"/>
              </a:ext>
            </a:extLst>
          </p:cNvPr>
          <p:cNvSpPr>
            <a:spLocks noGrp="1"/>
          </p:cNvSpPr>
          <p:nvPr>
            <p:ph type="title"/>
          </p:nvPr>
        </p:nvSpPr>
        <p:spPr/>
        <p:txBody>
          <a:bodyPr/>
          <a:lstStyle/>
          <a:p>
            <a:r>
              <a:rPr lang="ro-RO" b="1" i="1" dirty="0"/>
              <a:t>FMCG &amp; Yogurt Market Overview</a:t>
            </a:r>
            <a:br>
              <a:rPr lang="en-US" b="1" dirty="0"/>
            </a:br>
            <a:endParaRPr lang="en-US" dirty="0"/>
          </a:p>
        </p:txBody>
      </p:sp>
      <p:sp>
        <p:nvSpPr>
          <p:cNvPr id="3" name="Content Placeholder 2">
            <a:extLst>
              <a:ext uri="{FF2B5EF4-FFF2-40B4-BE49-F238E27FC236}">
                <a16:creationId xmlns:a16="http://schemas.microsoft.com/office/drawing/2014/main" id="{E443E192-5882-4CA5-A699-256EFD8627D0}"/>
              </a:ext>
            </a:extLst>
          </p:cNvPr>
          <p:cNvSpPr>
            <a:spLocks noGrp="1"/>
          </p:cNvSpPr>
          <p:nvPr>
            <p:ph idx="1"/>
          </p:nvPr>
        </p:nvSpPr>
        <p:spPr/>
        <p:txBody>
          <a:bodyPr>
            <a:normAutofit fontScale="85000" lnSpcReduction="20000"/>
          </a:bodyPr>
          <a:lstStyle/>
          <a:p>
            <a:r>
              <a:rPr lang="ro-RO" b="1" i="1" dirty="0"/>
              <a:t>FMCG &amp; Yogurt Market Overview</a:t>
            </a:r>
            <a:endParaRPr lang="en-US" b="1" dirty="0"/>
          </a:p>
          <a:p>
            <a:r>
              <a:rPr lang="ro-RO" dirty="0"/>
              <a:t>Everyone in the world buys and uses fast-moving consumer goods every day. FMCGs account for more than half of all </a:t>
            </a:r>
            <a:r>
              <a:rPr lang="ro-RO" dirty="0">
                <a:hlinkClick r:id="rId3"/>
              </a:rPr>
              <a:t>consumer spending</a:t>
            </a:r>
            <a:r>
              <a:rPr lang="ro-RO" dirty="0"/>
              <a:t>, but they tend to be low-involvement purchases - they are the small scale consumer purchase we make. And this is happening because consumers are more into buying a durable good as a smartphone than a chocolate from the convenience store </a:t>
            </a:r>
            <a:r>
              <a:rPr lang="en-US" dirty="0"/>
              <a:t>(Kenton, 2019)</a:t>
            </a:r>
            <a:r>
              <a:rPr lang="ro-RO" dirty="0"/>
              <a:t>.</a:t>
            </a:r>
            <a:endParaRPr lang="en-US" dirty="0"/>
          </a:p>
          <a:p>
            <a:r>
              <a:rPr lang="ro-RO" dirty="0"/>
              <a:t>As we mantioned above, FMCGs are goods with short life, that are consumed fast and always. And because of the fast moving and the high turnover rate they have, </a:t>
            </a:r>
            <a:r>
              <a:rPr lang="ro-RO" u="sng" dirty="0"/>
              <a:t>FMCG market is very large and more important, is very competitive</a:t>
            </a:r>
            <a:r>
              <a:rPr lang="ro-RO" dirty="0"/>
              <a:t>. In this case, all FMCGs marketing teams are focused on attracting and engaging cosumers in buying their products.</a:t>
            </a:r>
            <a:endParaRPr lang="en-US" dirty="0"/>
          </a:p>
          <a:p>
            <a:r>
              <a:rPr lang="en-US" dirty="0"/>
              <a:t>Yogurt </a:t>
            </a:r>
            <a:r>
              <a:rPr lang="ro-RO" dirty="0"/>
              <a:t>is a product consumed as breakfast, snack, dessert and different other forms. It is prepared by fermentation of pasteurized milk, often flavored and sweetened and it is associated with healthy gut. In 2016, Global Yogurt Market stood at 77.679 million dollars. </a:t>
            </a:r>
            <a:endParaRPr lang="en-US" dirty="0"/>
          </a:p>
        </p:txBody>
      </p:sp>
      <p:sp>
        <p:nvSpPr>
          <p:cNvPr id="8" name="Text Placeholder 7">
            <a:extLst>
              <a:ext uri="{FF2B5EF4-FFF2-40B4-BE49-F238E27FC236}">
                <a16:creationId xmlns:a16="http://schemas.microsoft.com/office/drawing/2014/main" id="{2C281032-12C1-4664-B027-271A22EA9BB3}"/>
              </a:ext>
            </a:extLst>
          </p:cNvPr>
          <p:cNvSpPr>
            <a:spLocks noGrp="1"/>
          </p:cNvSpPr>
          <p:nvPr>
            <p:ph type="body" sz="half" idx="2"/>
          </p:nvPr>
        </p:nvSpPr>
        <p:spPr/>
        <p:txBody>
          <a:bodyPr/>
          <a:lstStyle/>
          <a:p>
            <a:endParaRPr lang="en-US" dirty="0"/>
          </a:p>
        </p:txBody>
      </p:sp>
      <p:pic>
        <p:nvPicPr>
          <p:cNvPr id="11" name="Picture 10">
            <a:extLst>
              <a:ext uri="{FF2B5EF4-FFF2-40B4-BE49-F238E27FC236}">
                <a16:creationId xmlns:a16="http://schemas.microsoft.com/office/drawing/2014/main" id="{BA16E2D5-5DE6-4DC7-97D6-6C1200B9E30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12476" y="2777068"/>
            <a:ext cx="3919386" cy="2582328"/>
          </a:xfrm>
          <a:prstGeom prst="rect">
            <a:avLst/>
          </a:prstGeom>
          <a:noFill/>
          <a:ln>
            <a:noFill/>
          </a:ln>
        </p:spPr>
      </p:pic>
    </p:spTree>
    <p:extLst>
      <p:ext uri="{BB962C8B-B14F-4D97-AF65-F5344CB8AC3E}">
        <p14:creationId xmlns:p14="http://schemas.microsoft.com/office/powerpoint/2010/main" val="7239929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2" name="wind.wav"/>
          </p:stSnd>
        </p:sndAc>
      </p:transition>
    </mc:Choice>
    <mc:Fallback>
      <p:transition spd="slow" advClick="0" advTm="10000">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FE28-CF7E-414E-AEC6-D6FBD67BCF5F}"/>
              </a:ext>
            </a:extLst>
          </p:cNvPr>
          <p:cNvSpPr>
            <a:spLocks noGrp="1"/>
          </p:cNvSpPr>
          <p:nvPr>
            <p:ph type="title"/>
          </p:nvPr>
        </p:nvSpPr>
        <p:spPr/>
        <p:txBody>
          <a:bodyPr/>
          <a:lstStyle/>
          <a:p>
            <a:r>
              <a:rPr lang="ro-RO" b="1" i="1" dirty="0"/>
              <a:t>The story of Napolact</a:t>
            </a:r>
            <a:br>
              <a:rPr lang="en-US" b="1" dirty="0"/>
            </a:br>
            <a:endParaRPr lang="en-US" dirty="0"/>
          </a:p>
        </p:txBody>
      </p:sp>
      <p:sp>
        <p:nvSpPr>
          <p:cNvPr id="3" name="Content Placeholder 2">
            <a:extLst>
              <a:ext uri="{FF2B5EF4-FFF2-40B4-BE49-F238E27FC236}">
                <a16:creationId xmlns:a16="http://schemas.microsoft.com/office/drawing/2014/main" id="{5848F960-1D6A-4E61-A3F3-2937F1C6A118}"/>
              </a:ext>
            </a:extLst>
          </p:cNvPr>
          <p:cNvSpPr>
            <a:spLocks noGrp="1"/>
          </p:cNvSpPr>
          <p:nvPr>
            <p:ph idx="1"/>
          </p:nvPr>
        </p:nvSpPr>
        <p:spPr/>
        <p:txBody>
          <a:bodyPr>
            <a:normAutofit fontScale="70000" lnSpcReduction="20000"/>
          </a:bodyPr>
          <a:lstStyle/>
          <a:p>
            <a:r>
              <a:rPr lang="ro-RO" dirty="0"/>
              <a:t>	It seems that the story of Napolact began more than a hundred years ago, under the Vlad’s workshop name. From 1905, when Vlad was selling cheese and butter, in 1948 the factory was nationalized and renamed as „Cluj Milk Industrialization Company” and it started to produce yogurt and melted cheese. From 1990, the factory took the name Napolact and four years later the company was already very appreciatted in Romania, being awarded and becoming in 1998 the first dairy producer in its country. From 2004 Napolact is owned FrieslandCampina Cooperatives. This is the year when Napolact sees the biggest changes and modernizations it has.</a:t>
            </a:r>
            <a:endParaRPr lang="en-US" dirty="0"/>
          </a:p>
          <a:p>
            <a:r>
              <a:rPr lang="ro-RO" dirty="0"/>
              <a:t>	Napolact has three factories – two in Cluj and one in Targu Mures County. Even if they imported milk from Hungary, more than 80% is represented by milk produced in Ardeal county – as the company lives under a „traditional” umbrella. Their products portfolio is covering almost all ranges of dairy products – milk, yogurt, cheese, butter, sourcream and Bio products.  The ecological certificates which stays under Fieslands’s collaboration and investment, is comming from certified Ardeal farms </a:t>
            </a:r>
            <a:r>
              <a:rPr lang="en-US" dirty="0"/>
              <a:t>(FRD Center publication, 2016)</a:t>
            </a:r>
            <a:r>
              <a:rPr lang="ro-RO" dirty="0"/>
              <a:t>. </a:t>
            </a:r>
            <a:endParaRPr lang="en-US" dirty="0"/>
          </a:p>
          <a:p>
            <a:r>
              <a:rPr lang="ro-RO" dirty="0"/>
              <a:t>	Before Bio investment Napolact was loosing the consumer’s interest. The bio launching was a brand manifesto, managing to determin the growth of Romanians interest in bio products, and gave Napolact his 10% market share from the total Romanian dairy market, but more than 50% in bio.</a:t>
            </a:r>
            <a:endParaRPr lang="en-US" dirty="0"/>
          </a:p>
        </p:txBody>
      </p:sp>
    </p:spTree>
    <p:extLst>
      <p:ext uri="{BB962C8B-B14F-4D97-AF65-F5344CB8AC3E}">
        <p14:creationId xmlns:p14="http://schemas.microsoft.com/office/powerpoint/2010/main" val="27930212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2" name="wind.wav"/>
          </p:stSnd>
        </p:sndAc>
      </p:transition>
    </mc:Choice>
    <mc:Fallback>
      <p:transition spd="slow" advClick="0" advTm="10000">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537C-7872-4E35-9D1A-9B45E85D4E28}"/>
              </a:ext>
            </a:extLst>
          </p:cNvPr>
          <p:cNvSpPr>
            <a:spLocks noGrp="1"/>
          </p:cNvSpPr>
          <p:nvPr>
            <p:ph type="title"/>
          </p:nvPr>
        </p:nvSpPr>
        <p:spPr>
          <a:xfrm>
            <a:off x="677335" y="3611204"/>
            <a:ext cx="8596667" cy="1106863"/>
          </a:xfrm>
        </p:spPr>
        <p:txBody>
          <a:bodyPr>
            <a:normAutofit fontScale="90000"/>
          </a:bodyPr>
          <a:lstStyle/>
          <a:p>
            <a:r>
              <a:rPr lang="ro-RO" b="1" i="1" dirty="0"/>
              <a:t>Strategies of targeting</a:t>
            </a:r>
            <a:br>
              <a:rPr lang="en-US" b="1" dirty="0"/>
            </a:br>
            <a:endParaRPr lang="en-US" dirty="0"/>
          </a:p>
        </p:txBody>
      </p:sp>
      <p:sp>
        <p:nvSpPr>
          <p:cNvPr id="3" name="Content Placeholder 2">
            <a:extLst>
              <a:ext uri="{FF2B5EF4-FFF2-40B4-BE49-F238E27FC236}">
                <a16:creationId xmlns:a16="http://schemas.microsoft.com/office/drawing/2014/main" id="{3C9E2F2D-2BCA-42E5-88CD-E1E73E45F144}"/>
              </a:ext>
            </a:extLst>
          </p:cNvPr>
          <p:cNvSpPr>
            <a:spLocks noGrp="1"/>
          </p:cNvSpPr>
          <p:nvPr>
            <p:ph type="body" sz="half" idx="2"/>
          </p:nvPr>
        </p:nvSpPr>
        <p:spPr>
          <a:xfrm>
            <a:off x="677334" y="4665305"/>
            <a:ext cx="8711129" cy="2049220"/>
          </a:xfrm>
        </p:spPr>
        <p:txBody>
          <a:bodyPr>
            <a:normAutofit fontScale="85000" lnSpcReduction="20000"/>
          </a:bodyPr>
          <a:lstStyle/>
          <a:p>
            <a:r>
              <a:rPr lang="ro-RO" dirty="0"/>
              <a:t>Based on all the info they gathered and the learnings of the market that they had, Napolact launched the Bio range by targeting the following:</a:t>
            </a:r>
            <a:endParaRPr lang="en-US" dirty="0"/>
          </a:p>
          <a:p>
            <a:pPr lvl="0"/>
            <a:r>
              <a:rPr lang="ro-RO" dirty="0"/>
              <a:t>Environmentaly conscios tribe of consumers :</a:t>
            </a:r>
            <a:endParaRPr lang="en-US" dirty="0"/>
          </a:p>
          <a:p>
            <a:pPr lvl="0"/>
            <a:r>
              <a:rPr lang="ro-RO" dirty="0"/>
              <a:t>Interested in organic milk, clean labe land the local sourcing;</a:t>
            </a:r>
            <a:endParaRPr lang="en-US" dirty="0"/>
          </a:p>
          <a:p>
            <a:pPr lvl="0"/>
            <a:r>
              <a:rPr lang="ro-RO" dirty="0"/>
              <a:t>Choose organic because they feel non-organic do harm o the animals and the environment;</a:t>
            </a:r>
            <a:endParaRPr lang="en-US" dirty="0"/>
          </a:p>
          <a:p>
            <a:pPr lvl="0"/>
            <a:r>
              <a:rPr lang="ro-RO" dirty="0"/>
              <a:t>Care about the environment and they feel a need to contribute to a better animal welfare;</a:t>
            </a:r>
            <a:endParaRPr lang="en-US" dirty="0"/>
          </a:p>
          <a:p>
            <a:pPr lvl="0"/>
            <a:r>
              <a:rPr lang="ro-RO" dirty="0"/>
              <a:t>Bio products are associated with containing less chimicals;</a:t>
            </a:r>
            <a:endParaRPr lang="en-US" dirty="0"/>
          </a:p>
          <a:p>
            <a:pPr lvl="0"/>
            <a:r>
              <a:rPr lang="ro-RO" dirty="0"/>
              <a:t>Lacalness is important – contributes to the local society;</a:t>
            </a:r>
            <a:endParaRPr lang="en-US" dirty="0"/>
          </a:p>
        </p:txBody>
      </p:sp>
      <p:pic>
        <p:nvPicPr>
          <p:cNvPr id="21" name="Picture 20">
            <a:extLst>
              <a:ext uri="{FF2B5EF4-FFF2-40B4-BE49-F238E27FC236}">
                <a16:creationId xmlns:a16="http://schemas.microsoft.com/office/drawing/2014/main" id="{87211CB5-4AAF-4F93-96E6-7A7FC6E4745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016980" y="1225535"/>
            <a:ext cx="3687445" cy="2171700"/>
          </a:xfrm>
          <a:prstGeom prst="rect">
            <a:avLst/>
          </a:prstGeom>
        </p:spPr>
      </p:pic>
      <p:pic>
        <p:nvPicPr>
          <p:cNvPr id="22" name="Picture 21">
            <a:extLst>
              <a:ext uri="{FF2B5EF4-FFF2-40B4-BE49-F238E27FC236}">
                <a16:creationId xmlns:a16="http://schemas.microsoft.com/office/drawing/2014/main" id="{74D195EE-4A1D-4F73-A056-383447364EDB}"/>
              </a:ext>
            </a:extLst>
          </p:cNvPr>
          <p:cNvPicPr/>
          <p:nvPr/>
        </p:nvPicPr>
        <p:blipFill rotWithShape="1">
          <a:blip r:embed="rId4">
            <a:extLst>
              <a:ext uri="{28A0092B-C50C-407E-A947-70E740481C1C}">
                <a14:useLocalDpi xmlns:a14="http://schemas.microsoft.com/office/drawing/2010/main" val="0"/>
              </a:ext>
            </a:extLst>
          </a:blip>
          <a:srcRect r="50057"/>
          <a:stretch/>
        </p:blipFill>
        <p:spPr bwMode="auto">
          <a:xfrm>
            <a:off x="1235680" y="1118855"/>
            <a:ext cx="2019300" cy="1224280"/>
          </a:xfrm>
          <a:prstGeom prst="rect">
            <a:avLst/>
          </a:prstGeom>
          <a:ln>
            <a:noFill/>
          </a:ln>
          <a:extLst>
            <a:ext uri="{53640926-AAD7-44D8-BBD7-CCE9431645EC}">
              <a14:shadowObscured xmlns:a14="http://schemas.microsoft.com/office/drawing/2010/main"/>
            </a:ext>
          </a:extLst>
        </p:spPr>
      </p:pic>
      <p:pic>
        <p:nvPicPr>
          <p:cNvPr id="23" name="Picture 22">
            <a:extLst>
              <a:ext uri="{FF2B5EF4-FFF2-40B4-BE49-F238E27FC236}">
                <a16:creationId xmlns:a16="http://schemas.microsoft.com/office/drawing/2014/main" id="{62A9D2BD-E027-4752-8B71-E729F4538508}"/>
              </a:ext>
            </a:extLst>
          </p:cNvPr>
          <p:cNvPicPr/>
          <p:nvPr/>
        </p:nvPicPr>
        <p:blipFill rotWithShape="1">
          <a:blip r:embed="rId4">
            <a:extLst>
              <a:ext uri="{28A0092B-C50C-407E-A947-70E740481C1C}">
                <a14:useLocalDpi xmlns:a14="http://schemas.microsoft.com/office/drawing/2010/main" val="0"/>
              </a:ext>
            </a:extLst>
          </a:blip>
          <a:srcRect l="49786"/>
          <a:stretch/>
        </p:blipFill>
        <p:spPr bwMode="auto">
          <a:xfrm>
            <a:off x="1226790" y="2343135"/>
            <a:ext cx="2030095" cy="1224280"/>
          </a:xfrm>
          <a:prstGeom prst="rect">
            <a:avLst/>
          </a:prstGeom>
          <a:ln>
            <a:noFill/>
          </a:ln>
          <a:extLst>
            <a:ext uri="{53640926-AAD7-44D8-BBD7-CCE9431645EC}">
              <a14:shadowObscured xmlns:a14="http://schemas.microsoft.com/office/drawing/2010/main"/>
            </a:ext>
          </a:extLst>
        </p:spPr>
      </p:pic>
      <p:sp>
        <p:nvSpPr>
          <p:cNvPr id="24" name="Arrow: Right 23">
            <a:extLst>
              <a:ext uri="{FF2B5EF4-FFF2-40B4-BE49-F238E27FC236}">
                <a16:creationId xmlns:a16="http://schemas.microsoft.com/office/drawing/2014/main" id="{14920EFB-2E54-4F2F-B3E6-B7D63906EF86}"/>
              </a:ext>
            </a:extLst>
          </p:cNvPr>
          <p:cNvSpPr/>
          <p:nvPr/>
        </p:nvSpPr>
        <p:spPr>
          <a:xfrm>
            <a:off x="3331180" y="1631935"/>
            <a:ext cx="685800" cy="1358900"/>
          </a:xfrm>
          <a:prstGeom prst="rightArrow">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5" name="Rectangle 24">
            <a:extLst>
              <a:ext uri="{FF2B5EF4-FFF2-40B4-BE49-F238E27FC236}">
                <a16:creationId xmlns:a16="http://schemas.microsoft.com/office/drawing/2014/main" id="{1FCDA391-D44A-4289-A707-06A9B5F334C3}"/>
              </a:ext>
            </a:extLst>
          </p:cNvPr>
          <p:cNvSpPr/>
          <p:nvPr/>
        </p:nvSpPr>
        <p:spPr>
          <a:xfrm>
            <a:off x="4042380" y="1117585"/>
            <a:ext cx="1047750" cy="2368550"/>
          </a:xfrm>
          <a:prstGeom prst="rect">
            <a:avLst/>
          </a:prstGeom>
          <a:noFill/>
          <a:ln w="190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591949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2" name="wind.wav"/>
          </p:stSnd>
        </p:sndAc>
      </p:transition>
    </mc:Choice>
    <mc:Fallback>
      <p:transition spd="slow" advClick="0" advTm="10000">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3">
                                            <p:txEl>
                                              <p:pRg st="4" end="4"/>
                                            </p:txEl>
                                          </p:spTgt>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anim calcmode="lin" valueType="num">
                                      <p:cBhvr>
                                        <p:cTn id="3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5" end="5"/>
                                            </p:txEl>
                                          </p:spTgt>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39"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1510C-2176-4533-B81B-AF088D39902C}"/>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1A154754-9BCD-4A08-93E3-A3D7C51511C4}"/>
              </a:ext>
            </a:extLst>
          </p:cNvPr>
          <p:cNvSpPr>
            <a:spLocks noGrp="1"/>
          </p:cNvSpPr>
          <p:nvPr>
            <p:ph idx="1"/>
          </p:nvPr>
        </p:nvSpPr>
        <p:spPr/>
        <p:txBody>
          <a:bodyPr>
            <a:normAutofit fontScale="70000" lnSpcReduction="20000"/>
          </a:bodyPr>
          <a:lstStyle/>
          <a:p>
            <a:r>
              <a:rPr lang="ro-RO" dirty="0"/>
              <a:t>Based on all the info we’ve gathered, we present you our conclusions:</a:t>
            </a:r>
            <a:endParaRPr lang="en-US" dirty="0"/>
          </a:p>
          <a:p>
            <a:pPr lvl="0"/>
            <a:r>
              <a:rPr lang="ro-RO" dirty="0"/>
              <a:t>Napolact’s products are fast-moving consumer goods, that have managed to take the first position in Romania’s BIO products market.</a:t>
            </a:r>
            <a:endParaRPr lang="en-US" dirty="0"/>
          </a:p>
          <a:p>
            <a:pPr lvl="0"/>
            <a:r>
              <a:rPr lang="ro-RO" dirty="0"/>
              <a:t>The company is more than 100 years old, with a 50 years experience in producing yogurt, making it the first dairy producer in it’s country.</a:t>
            </a:r>
            <a:endParaRPr lang="en-US" dirty="0"/>
          </a:p>
          <a:p>
            <a:pPr lvl="0"/>
            <a:r>
              <a:rPr lang="ro-RO" dirty="0"/>
              <a:t>More than 80% of their milk comes from certified farms in Ardeal county, wich created their image of a traditional brand.</a:t>
            </a:r>
            <a:endParaRPr lang="en-US" dirty="0"/>
          </a:p>
          <a:p>
            <a:pPr lvl="0"/>
            <a:r>
              <a:rPr lang="ro-RO" dirty="0"/>
              <a:t>The company’s experience and involvment in the consumer’s needs has helped them to gain the trust of their customers.</a:t>
            </a:r>
            <a:endParaRPr lang="en-US" dirty="0"/>
          </a:p>
          <a:p>
            <a:pPr lvl="0"/>
            <a:r>
              <a:rPr lang="ro-RO" dirty="0"/>
              <a:t>Napolact has identified it’s target, their needs, it’s advantages and it’s obstacles and has created a strategy to help them grow but still maintain their quaility.</a:t>
            </a:r>
            <a:endParaRPr lang="en-US" dirty="0"/>
          </a:p>
          <a:p>
            <a:pPr lvl="0"/>
            <a:r>
              <a:rPr lang="ro-RO" dirty="0"/>
              <a:t>The marketing mix is covering all fronts, and is focusing on consumer’s needs and health.</a:t>
            </a:r>
            <a:endParaRPr lang="en-US" dirty="0"/>
          </a:p>
          <a:p>
            <a:pPr lvl="0"/>
            <a:r>
              <a:rPr lang="ro-RO" dirty="0"/>
              <a:t>„In tihna” and „#biopebune” platforms educate the customers and helps them to stay connected with the farmers, so they know where their products come from.</a:t>
            </a:r>
            <a:endParaRPr lang="en-US" dirty="0"/>
          </a:p>
          <a:p>
            <a:endParaRPr lang="en-US" dirty="0"/>
          </a:p>
        </p:txBody>
      </p:sp>
    </p:spTree>
    <p:extLst>
      <p:ext uri="{BB962C8B-B14F-4D97-AF65-F5344CB8AC3E}">
        <p14:creationId xmlns:p14="http://schemas.microsoft.com/office/powerpoint/2010/main" val="18736910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advClick="0" advTm="10000">
        <p15:prstTrans prst="origami"/>
        <p:sndAc>
          <p:stSnd>
            <p:snd r:embed="rId2" name="wind.wav"/>
          </p:stSnd>
        </p:sndAc>
      </p:transition>
    </mc:Choice>
    <mc:Fallback>
      <p:transition spd="slow" advClick="0" advTm="10000">
        <p:fade/>
        <p:sndAc>
          <p:stSnd>
            <p:snd r:embed="rId2" name="wind.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5.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6.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TM03090430[[fn=Banded]]</Template>
  <TotalTime>343</TotalTime>
  <Words>775</Words>
  <Application>Microsoft Office PowerPoint</Application>
  <PresentationFormat>Widescreen</PresentationFormat>
  <Paragraphs>27</Paragraphs>
  <Slides>5</Slides>
  <Notes>0</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5</vt:i4>
      </vt:variant>
    </vt:vector>
  </HeadingPairs>
  <TitlesOfParts>
    <vt:vector size="19" baseType="lpstr">
      <vt:lpstr>Arial</vt:lpstr>
      <vt:lpstr>Calibri</vt:lpstr>
      <vt:lpstr>Calibri Light</vt:lpstr>
      <vt:lpstr>Century Gothic</vt:lpstr>
      <vt:lpstr>Century Schoolbook</vt:lpstr>
      <vt:lpstr>Corbel</vt:lpstr>
      <vt:lpstr>Trebuchet MS</vt:lpstr>
      <vt:lpstr>Wingdings 3</vt:lpstr>
      <vt:lpstr>Custom Design</vt:lpstr>
      <vt:lpstr>Facet</vt:lpstr>
      <vt:lpstr>Ion Boardroom</vt:lpstr>
      <vt:lpstr>Feathered</vt:lpstr>
      <vt:lpstr>Berlin</vt:lpstr>
      <vt:lpstr>Ion</vt:lpstr>
      <vt:lpstr>Analysis of marketing strategy of the brand Napolact in the Romania market – BIO strategy – </vt:lpstr>
      <vt:lpstr>FMCG &amp; Yogurt Market Overview </vt:lpstr>
      <vt:lpstr>The story of Napolact </vt:lpstr>
      <vt:lpstr>Strategies of targeting </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Tanase</dc:creator>
  <cp:lastModifiedBy>Tanase</cp:lastModifiedBy>
  <cp:revision>6</cp:revision>
  <dcterms:created xsi:type="dcterms:W3CDTF">2019-12-19T16:38:32Z</dcterms:created>
  <dcterms:modified xsi:type="dcterms:W3CDTF">2019-12-20T14:18:16Z</dcterms:modified>
</cp:coreProperties>
</file>